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35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9680F2-CF62-4AFF-877E-C9BD70ADBB23}" v="582" dt="2023-04-28T12:22:55.627"/>
    <p1510:client id="{723B5B82-89CB-F54A-0AE1-82259A2BCBEA}" v="1241" dt="2023-04-28T14:53:04.179"/>
    <p1510:client id="{CECDB3FB-A9D3-8AC1-0C7C-F9506263AD90}" v="1018" dt="2023-04-28T18:38:27.5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4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7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36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385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624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2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82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771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49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326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435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04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188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3" r:id="rId2"/>
    <p:sldLayoutId id="2147483682" r:id="rId3"/>
    <p:sldLayoutId id="2147483681" r:id="rId4"/>
    <p:sldLayoutId id="2147483680" r:id="rId5"/>
    <p:sldLayoutId id="2147483679" r:id="rId6"/>
    <p:sldLayoutId id="2147483678" r:id="rId7"/>
    <p:sldLayoutId id="2147483677" r:id="rId8"/>
    <p:sldLayoutId id="2147483676" r:id="rId9"/>
    <p:sldLayoutId id="2147483675" r:id="rId10"/>
    <p:sldLayoutId id="2147483673" r:id="rId11"/>
    <p:sldLayoutId id="214748367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rreducible_polynomia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47766EE-4192-4B2D-A5A0-F60F9A5F7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ircling Molecule">
            <a:extLst>
              <a:ext uri="{FF2B5EF4-FFF2-40B4-BE49-F238E27FC236}">
                <a16:creationId xmlns:a16="http://schemas.microsoft.com/office/drawing/2014/main" id="{60693C92-6F6A-6C9A-66F2-D49F79A5AF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Graphic 1">
            <a:extLst>
              <a:ext uri="{FF2B5EF4-FFF2-40B4-BE49-F238E27FC236}">
                <a16:creationId xmlns:a16="http://schemas.microsoft.com/office/drawing/2014/main" id="{D6705569-F545-4F47-A260-A9202826E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32707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25473" y="1998924"/>
            <a:ext cx="5541054" cy="221362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cs typeface="Calibri Light"/>
              </a:rPr>
              <a:t>Lattice-based Cryptography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80419" y="4300833"/>
            <a:ext cx="4431162" cy="119187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>
                <a:cs typeface="Calibri"/>
              </a:rPr>
              <a:t>Chanikya Prakash</a:t>
            </a: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210050053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8131D-A0A9-C3D3-D770-5A951A19F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311372"/>
            <a:ext cx="10515600" cy="53753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6E934-0C1A-F6DD-6264-76BABD908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150" y="613073"/>
            <a:ext cx="10949650" cy="55591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Is this scheme secure?</a:t>
            </a:r>
          </a:p>
          <a:p>
            <a:r>
              <a:rPr lang="en-US" dirty="0">
                <a:ea typeface="+mn-lt"/>
                <a:cs typeface="+mn-lt"/>
              </a:rPr>
              <a:t>The security relies on the assumption that without knowledge of a special basis , solving these instances of the closest vector problem (CVP) in L(B) = L(H) is </a:t>
            </a:r>
            <a:r>
              <a:rPr lang="en-US" b="1" dirty="0">
                <a:solidFill>
                  <a:srgbClr val="C00000"/>
                </a:solidFill>
                <a:ea typeface="+mn-lt"/>
                <a:cs typeface="+mn-lt"/>
              </a:rPr>
              <a:t>computationally hard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r>
              <a:rPr lang="en-US" dirty="0"/>
              <a:t>As you already observed, this scheme is not completely secure because it is </a:t>
            </a:r>
            <a:r>
              <a:rPr lang="en-US" b="1" dirty="0">
                <a:solidFill>
                  <a:srgbClr val="FF0000"/>
                </a:solidFill>
              </a:rPr>
              <a:t>deterministic</a:t>
            </a:r>
            <a:endParaRPr lang="en-US" b="1">
              <a:solidFill>
                <a:srgbClr val="FF0000"/>
              </a:solidFill>
            </a:endParaRPr>
          </a:p>
          <a:p>
            <a:r>
              <a:rPr lang="en-US" dirty="0"/>
              <a:t>We can solve this by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b="1" dirty="0">
                <a:solidFill>
                  <a:srgbClr val="7030A0"/>
                </a:solidFill>
                <a:ea typeface="+mn-lt"/>
                <a:cs typeface="+mn-lt"/>
              </a:rPr>
              <a:t>randomly pad the message </a:t>
            </a:r>
            <a:r>
              <a:rPr lang="en-US" dirty="0">
                <a:ea typeface="+mn-lt"/>
                <a:cs typeface="+mn-lt"/>
              </a:rPr>
              <a:t>(as is often done with the RSA function)</a:t>
            </a:r>
          </a:p>
          <a:p>
            <a:r>
              <a:rPr lang="en-US" dirty="0"/>
              <a:t>To prevent attacks, we should use much larger key which makes this scheme </a:t>
            </a:r>
            <a:r>
              <a:rPr lang="en-US" b="1" dirty="0">
                <a:solidFill>
                  <a:srgbClr val="002060"/>
                </a:solidFill>
              </a:rPr>
              <a:t>impractical</a:t>
            </a:r>
            <a:endParaRPr lang="en-US" b="1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54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58512-E19C-9738-A61A-C80C75E4E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94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9CF00-70F7-87CB-9785-24E03F1D7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821" y="622718"/>
            <a:ext cx="11586257" cy="583884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The </a:t>
            </a:r>
            <a:r>
              <a:rPr lang="en-US" dirty="0">
                <a:ea typeface="+mn-lt"/>
                <a:cs typeface="+mn-lt"/>
              </a:rPr>
              <a:t>LWE-based cryptosystem (Just brief Intro.)</a:t>
            </a:r>
          </a:p>
          <a:p>
            <a:endParaRPr lang="en-US" dirty="0"/>
          </a:p>
          <a:p>
            <a:r>
              <a:rPr lang="en-US" dirty="0">
                <a:ea typeface="+mn-lt"/>
                <a:cs typeface="+mn-lt"/>
              </a:rPr>
              <a:t>It is perhaps the most efficient lattice-based cryptosystem to date supported by a theoretical proof of security.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The cryptosystem was shown to be CPA secure based on the conjectured hardness of the learning with errors problem (LWE)</a:t>
            </a:r>
          </a:p>
          <a:p>
            <a:r>
              <a:rPr lang="en-US" dirty="0">
                <a:ea typeface="+mn-lt"/>
                <a:cs typeface="+mn-lt"/>
              </a:rPr>
              <a:t>The input is a pair (A, v) where A ∈ </a:t>
            </a:r>
            <a:r>
              <a:rPr lang="en-US" dirty="0" err="1">
                <a:ea typeface="+mn-lt"/>
                <a:cs typeface="+mn-lt"/>
              </a:rPr>
              <a:t>Z</a:t>
            </a:r>
            <a:r>
              <a:rPr lang="en-US" baseline="30000" dirty="0" err="1">
                <a:ea typeface="+mn-lt"/>
                <a:cs typeface="+mn-lt"/>
              </a:rPr>
              <a:t>m×n</a:t>
            </a:r>
            <a:r>
              <a:rPr lang="en-US" baseline="30000" dirty="0">
                <a:ea typeface="+mn-lt"/>
                <a:cs typeface="+mn-lt"/>
              </a:rPr>
              <a:t> </a:t>
            </a:r>
            <a:r>
              <a:rPr lang="en-US" dirty="0">
                <a:ea typeface="+mn-lt"/>
                <a:cs typeface="+mn-lt"/>
              </a:rPr>
              <a:t>is chosen uniformly, and v is either chosen uniformly from </a:t>
            </a:r>
            <a:r>
              <a:rPr lang="en-US" dirty="0" err="1">
                <a:ea typeface="+mn-lt"/>
                <a:cs typeface="+mn-lt"/>
              </a:rPr>
              <a:t>Z</a:t>
            </a:r>
            <a:r>
              <a:rPr lang="en-US" baseline="30000" dirty="0" err="1">
                <a:ea typeface="+mn-lt"/>
                <a:cs typeface="+mn-lt"/>
              </a:rPr>
              <a:t>m</a:t>
            </a:r>
            <a:r>
              <a:rPr lang="en-US" baseline="30000" dirty="0">
                <a:ea typeface="+mn-lt"/>
                <a:cs typeface="+mn-lt"/>
              </a:rPr>
              <a:t> </a:t>
            </a:r>
            <a:r>
              <a:rPr lang="en-US" dirty="0">
                <a:ea typeface="+mn-lt"/>
                <a:cs typeface="+mn-lt"/>
              </a:rPr>
              <a:t>or chosen to be As + e for a uniformly chosen s ∈ Z</a:t>
            </a:r>
            <a:r>
              <a:rPr lang="en-US" baseline="30000" dirty="0">
                <a:ea typeface="+mn-lt"/>
                <a:cs typeface="+mn-lt"/>
              </a:rPr>
              <a:t>n</a:t>
            </a:r>
            <a:r>
              <a:rPr lang="en-US" dirty="0">
                <a:ea typeface="+mn-lt"/>
                <a:cs typeface="+mn-lt"/>
              </a:rPr>
              <a:t> and a vector </a:t>
            </a:r>
            <a:r>
              <a:rPr lang="en-US" dirty="0" err="1">
                <a:ea typeface="+mn-lt"/>
                <a:cs typeface="+mn-lt"/>
              </a:rPr>
              <a:t>e∈Z</a:t>
            </a:r>
            <a:r>
              <a:rPr lang="en-US" sz="1900" baseline="30000" dirty="0" err="1">
                <a:ea typeface="+mn-lt"/>
                <a:cs typeface="+mn-lt"/>
              </a:rPr>
              <a:t>m</a:t>
            </a:r>
            <a:r>
              <a:rPr lang="en-US" dirty="0">
                <a:ea typeface="+mn-lt"/>
                <a:cs typeface="+mn-lt"/>
              </a:rPr>
              <a:t> chosen according to </a:t>
            </a:r>
            <a:r>
              <a:rPr lang="en-US" dirty="0" err="1">
                <a:ea typeface="+mn-lt"/>
                <a:cs typeface="+mn-lt"/>
              </a:rPr>
              <a:t>χ</a:t>
            </a:r>
            <a:r>
              <a:rPr lang="en-US" sz="1300" baseline="30000" dirty="0" err="1">
                <a:ea typeface="+mn-lt"/>
                <a:cs typeface="+mn-lt"/>
              </a:rPr>
              <a:t>m</a:t>
            </a:r>
            <a:endParaRPr lang="en-US" sz="1900" baseline="30000" dirty="0" err="1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The goal is to </a:t>
            </a:r>
            <a:r>
              <a:rPr lang="en-US" b="1" dirty="0">
                <a:solidFill>
                  <a:srgbClr val="002060"/>
                </a:solidFill>
                <a:ea typeface="+mn-lt"/>
                <a:cs typeface="+mn-lt"/>
              </a:rPr>
              <a:t>distinguish</a:t>
            </a:r>
            <a:r>
              <a:rPr lang="en-US" dirty="0">
                <a:ea typeface="+mn-lt"/>
                <a:cs typeface="+mn-lt"/>
              </a:rPr>
              <a:t> with some non-negligible probability between these two cases.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319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306E3-4821-3793-6A89-6D9E72515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311372"/>
            <a:ext cx="10515600" cy="53753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A0275-81B4-6F49-C7F1-D0952E886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606" y="719174"/>
            <a:ext cx="10853194" cy="54530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Why it is hard?</a:t>
            </a:r>
          </a:p>
          <a:p>
            <a:endParaRPr lang="en-US" dirty="0"/>
          </a:p>
          <a:p>
            <a:r>
              <a:rPr lang="en-US" dirty="0">
                <a:ea typeface="+mn-lt"/>
                <a:cs typeface="+mn-lt"/>
              </a:rPr>
              <a:t>A reduction from worst-case lattice problems such as approximate-SVP and approximate-SIVP to LWE was established indicating that it is indeed hard.</a:t>
            </a:r>
          </a:p>
          <a:p>
            <a:r>
              <a:rPr lang="en-US" dirty="0"/>
              <a:t>Point to Note: This is a Quantum reduction. Breaking this system is indeed giving a quantum algorithm to general SVP</a:t>
            </a:r>
          </a:p>
          <a:p>
            <a:r>
              <a:rPr lang="en-US" dirty="0">
                <a:ea typeface="+mn-lt"/>
                <a:cs typeface="+mn-lt"/>
              </a:rPr>
              <a:t>It is stronger as it is based on the general SVP and not the special case of unique-SVP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982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3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DDCC0CD-75E3-5440-4A68-7AFDC18CAE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1308" y="723079"/>
            <a:ext cx="7314357" cy="549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063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D7E12-97CB-A398-730D-487D71F2E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311372"/>
            <a:ext cx="10515600" cy="53753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299CF-38F8-21EE-6A0E-A13EF8AB6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60729"/>
            <a:ext cx="10896600" cy="6499329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sz="4400" dirty="0">
                <a:ea typeface="+mn-lt"/>
                <a:cs typeface="+mn-lt"/>
              </a:rPr>
              <a:t>Basic structure of a lattice:</a:t>
            </a:r>
            <a:endParaRPr lang="en-US" sz="4400" dirty="0"/>
          </a:p>
          <a:p>
            <a:endParaRPr lang="en-US" sz="3000" dirty="0"/>
          </a:p>
          <a:p>
            <a:endParaRPr lang="en-US" dirty="0"/>
          </a:p>
          <a:p>
            <a:endParaRPr lang="en-US" sz="4400" dirty="0"/>
          </a:p>
          <a:p>
            <a:r>
              <a:rPr lang="en-US" sz="4400" dirty="0"/>
              <a:t>What is lattice-based Cryptography?</a:t>
            </a:r>
            <a:endParaRPr lang="en-US" dirty="0"/>
          </a:p>
          <a:p>
            <a:r>
              <a:rPr lang="en-US" sz="4400" dirty="0"/>
              <a:t>The schemes whose security is based on solving some well-known hard problems like SVP.</a:t>
            </a:r>
          </a:p>
          <a:p>
            <a:endParaRPr lang="en-US" dirty="0">
              <a:latin typeface="Century Gothic"/>
              <a:cs typeface="Arial"/>
            </a:endParaRPr>
          </a:p>
          <a:p>
            <a:r>
              <a:rPr lang="en-US" sz="4400" dirty="0">
                <a:latin typeface="Century Gothic"/>
                <a:cs typeface="Arial"/>
              </a:rPr>
              <a:t>Why is it important?</a:t>
            </a:r>
          </a:p>
          <a:p>
            <a:r>
              <a:rPr lang="en-US" sz="4400" dirty="0">
                <a:latin typeface="Century Gothic"/>
                <a:cs typeface="Arial"/>
              </a:rPr>
              <a:t>Well, in the </a:t>
            </a:r>
            <a:r>
              <a:rPr lang="en-US" sz="4400" b="1" dirty="0">
                <a:solidFill>
                  <a:srgbClr val="002060"/>
                </a:solidFill>
                <a:latin typeface="Century Gothic"/>
                <a:cs typeface="Arial"/>
              </a:rPr>
              <a:t>post-quantum</a:t>
            </a:r>
            <a:r>
              <a:rPr lang="en-US" sz="4400" dirty="0">
                <a:latin typeface="Century Gothic"/>
                <a:cs typeface="Arial"/>
              </a:rPr>
              <a:t> era many known schemes were </a:t>
            </a:r>
            <a:r>
              <a:rPr lang="en-US" sz="4400" b="1" dirty="0">
                <a:solidFill>
                  <a:srgbClr val="C00000"/>
                </a:solidFill>
                <a:latin typeface="Century Gothic"/>
                <a:cs typeface="Arial"/>
              </a:rPr>
              <a:t>broken</a:t>
            </a:r>
            <a:r>
              <a:rPr lang="en-US" sz="4400" dirty="0">
                <a:latin typeface="Century Gothic"/>
                <a:cs typeface="Arial"/>
              </a:rPr>
              <a:t> easily by quantum computers</a:t>
            </a:r>
          </a:p>
          <a:p>
            <a:r>
              <a:rPr lang="en-US" sz="4400" dirty="0">
                <a:latin typeface="Century Gothic"/>
                <a:cs typeface="Arial"/>
              </a:rPr>
              <a:t>So, we need something </a:t>
            </a:r>
            <a:r>
              <a:rPr lang="en-US" sz="4400" b="1" dirty="0">
                <a:solidFill>
                  <a:schemeClr val="accent6">
                    <a:lumMod val="50000"/>
                  </a:schemeClr>
                </a:solidFill>
                <a:latin typeface="Century Gothic"/>
                <a:cs typeface="Arial"/>
              </a:rPr>
              <a:t>Stronger</a:t>
            </a:r>
            <a:r>
              <a:rPr lang="en-US" sz="4400" dirty="0">
                <a:latin typeface="Century Gothic"/>
                <a:cs typeface="Arial"/>
              </a:rPr>
              <a:t>.</a:t>
            </a:r>
          </a:p>
          <a:p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15BCCF34-9A5B-A7F8-DB77-8C31E150F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8969" y="1115200"/>
            <a:ext cx="4483289" cy="89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04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74209-1915-7B95-C261-202426C5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269047"/>
            <a:ext cx="10515600" cy="96078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AA0E1-3A85-F1B6-A483-BD007F816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818" y="418605"/>
            <a:ext cx="10862982" cy="57535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What's our hope in lattice-based problems?</a:t>
            </a:r>
          </a:p>
          <a:p>
            <a:r>
              <a:rPr lang="en-US" dirty="0">
                <a:ea typeface="+mn-lt"/>
                <a:cs typeface="+mn-lt"/>
              </a:rPr>
              <a:t>There are currently </a:t>
            </a:r>
            <a:r>
              <a:rPr lang="en-US" b="1" dirty="0">
                <a:solidFill>
                  <a:srgbClr val="7030A0"/>
                </a:solidFill>
                <a:ea typeface="+mn-lt"/>
                <a:cs typeface="+mn-lt"/>
              </a:rPr>
              <a:t>no known quantum algorithms</a:t>
            </a:r>
            <a:r>
              <a:rPr lang="en-US" dirty="0">
                <a:ea typeface="+mn-lt"/>
                <a:cs typeface="+mn-lt"/>
              </a:rPr>
              <a:t> for solving lattice problems that perform significantly better than the best-known classical (i.e., non-quantum) algorithms.</a:t>
            </a:r>
          </a:p>
          <a:p>
            <a:endParaRPr lang="en-US" dirty="0"/>
          </a:p>
          <a:p>
            <a:r>
              <a:rPr lang="en-US" dirty="0"/>
              <a:t>So, can we put our belief in this?</a:t>
            </a:r>
          </a:p>
          <a:p>
            <a:r>
              <a:rPr lang="en-US" dirty="0"/>
              <a:t>Well, it might be broken in future. 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The only hope to try solving these problems is that the lattice problems are believed not to be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ea typeface="+mn-lt"/>
                <a:cs typeface="+mn-lt"/>
              </a:rPr>
              <a:t>not NP-Hard</a:t>
            </a:r>
            <a:r>
              <a:rPr lang="en-US" dirty="0">
                <a:ea typeface="+mn-lt"/>
                <a:cs typeface="+mn-lt"/>
              </a:rPr>
              <a:t> because of their </a:t>
            </a:r>
            <a:r>
              <a:rPr lang="en-US" b="1" dirty="0">
                <a:solidFill>
                  <a:srgbClr val="0070C0"/>
                </a:solidFill>
                <a:ea typeface="+mn-lt"/>
                <a:cs typeface="+mn-lt"/>
              </a:rPr>
              <a:t>periodic structure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010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1BB04-5F52-422F-6459-4BD59E1D7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301726"/>
            <a:ext cx="10515600" cy="63399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9DB31-70B0-34AA-7B98-F0DF6F661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112" y="304415"/>
            <a:ext cx="11064688" cy="58677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What are q-</a:t>
            </a:r>
            <a:r>
              <a:rPr lang="en-US" dirty="0" err="1"/>
              <a:t>ary</a:t>
            </a:r>
            <a:r>
              <a:rPr lang="en-US" dirty="0"/>
              <a:t> lattices?</a:t>
            </a:r>
          </a:p>
          <a:p>
            <a:r>
              <a:rPr lang="en-US" dirty="0"/>
              <a:t>The lattices in which </a:t>
            </a:r>
            <a:r>
              <a:rPr lang="en-US" dirty="0">
                <a:ea typeface="+mn-lt"/>
                <a:cs typeface="+mn-lt"/>
              </a:rPr>
              <a:t>the membership of a vector x in L is determined by 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  <a:ea typeface="+mn-lt"/>
                <a:cs typeface="+mn-lt"/>
              </a:rPr>
              <a:t>x mod q</a:t>
            </a:r>
          </a:p>
          <a:p>
            <a:r>
              <a:rPr lang="en-US" dirty="0"/>
              <a:t>These are of particular importance in lattice-based cryptography</a:t>
            </a:r>
          </a:p>
          <a:p>
            <a:r>
              <a:rPr lang="en-US" dirty="0"/>
              <a:t>The below q-</a:t>
            </a:r>
            <a:r>
              <a:rPr lang="en-US" dirty="0" err="1"/>
              <a:t>ary</a:t>
            </a:r>
            <a:r>
              <a:rPr lang="en-US" dirty="0"/>
              <a:t> lattices </a:t>
            </a:r>
            <a:r>
              <a:rPr lang="en-US" dirty="0">
                <a:ea typeface="+mn-lt"/>
                <a:cs typeface="+mn-lt"/>
              </a:rPr>
              <a:t>corresponds to the code generated by the rows of A(any q-modular matrix sampled from </a:t>
            </a:r>
            <a:r>
              <a:rPr lang="en-US" dirty="0" err="1">
                <a:ea typeface="+mn-lt"/>
                <a:cs typeface="+mn-lt"/>
              </a:rPr>
              <a:t>Z</a:t>
            </a:r>
            <a:r>
              <a:rPr lang="en-US" baseline="30000" dirty="0" err="1">
                <a:ea typeface="+mn-lt"/>
                <a:cs typeface="+mn-lt"/>
              </a:rPr>
              <a:t>m</a:t>
            </a:r>
            <a:r>
              <a:rPr lang="en-US" baseline="30000" dirty="0">
                <a:ea typeface="+mn-lt"/>
                <a:cs typeface="+mn-lt"/>
              </a:rPr>
              <a:t>*n </a:t>
            </a:r>
            <a:r>
              <a:rPr lang="en-US" dirty="0">
                <a:ea typeface="+mn-lt"/>
                <a:cs typeface="+mn-lt"/>
              </a:rPr>
              <a:t>) &amp; code for parity check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A6D82870-C1F9-C37C-9745-5E3E90ADD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111" y="4555500"/>
            <a:ext cx="7838530" cy="131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014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92BCE-3A60-1E3D-7498-421E84EB3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291793"/>
            <a:ext cx="10515600" cy="73332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FFF8C-D710-6450-C9CF-D0B4CCB73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965" y="328457"/>
            <a:ext cx="10963835" cy="61911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Can we construct hash functions based on hardness of lattice?</a:t>
            </a:r>
          </a:p>
          <a:p>
            <a:r>
              <a:rPr lang="en-US" b="1" dirty="0">
                <a:solidFill>
                  <a:srgbClr val="7030A0"/>
                </a:solidFill>
              </a:rPr>
              <a:t>Ajtai's Hash function</a:t>
            </a:r>
          </a:p>
          <a:p>
            <a:r>
              <a:rPr lang="en-US" dirty="0"/>
              <a:t>Construction is pretty simple &amp; the invertibility of this hash function is directly related to finding a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short vector </a:t>
            </a:r>
            <a:r>
              <a:rPr lang="en-US" dirty="0"/>
              <a:t>in parity check code lattice (</a:t>
            </a:r>
            <a:r>
              <a:rPr lang="en-US" b="1" dirty="0">
                <a:solidFill>
                  <a:srgbClr val="A835B8"/>
                </a:solidFill>
              </a:rPr>
              <a:t>Λ</a:t>
            </a:r>
            <a:r>
              <a:rPr lang="en-US" b="1" baseline="30000" dirty="0">
                <a:solidFill>
                  <a:srgbClr val="A835B8"/>
                </a:solidFill>
              </a:rPr>
              <a:t>⊥</a:t>
            </a:r>
            <a:r>
              <a:rPr lang="en-US" b="1" dirty="0">
                <a:solidFill>
                  <a:srgbClr val="A835B8"/>
                </a:solidFill>
                <a:ea typeface="+mn-lt"/>
                <a:cs typeface="+mn-lt"/>
              </a:rPr>
              <a:t>(A)</a:t>
            </a:r>
            <a:r>
              <a:rPr lang="en-US" dirty="0">
                <a:ea typeface="+mn-lt"/>
                <a:cs typeface="+mn-lt"/>
              </a:rPr>
              <a:t>)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Nevertheless, these hash functions are not particularly efficient because the key size grows at least </a:t>
            </a:r>
            <a:r>
              <a:rPr lang="en-US" b="1" dirty="0">
                <a:solidFill>
                  <a:srgbClr val="C00000"/>
                </a:solidFill>
                <a:ea typeface="+mn-lt"/>
                <a:cs typeface="+mn-lt"/>
              </a:rPr>
              <a:t>quadratically in n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r>
              <a:rPr lang="en-US" dirty="0"/>
              <a:t>So, we can't use this in practice</a:t>
            </a:r>
          </a:p>
        </p:txBody>
      </p:sp>
      <p:pic>
        <p:nvPicPr>
          <p:cNvPr id="4" name="Picture 4" descr="Text, letter&#10;&#10;Description automatically generated">
            <a:extLst>
              <a:ext uri="{FF2B5EF4-FFF2-40B4-BE49-F238E27FC236}">
                <a16:creationId xmlns:a16="http://schemas.microsoft.com/office/drawing/2014/main" id="{5F796702-476D-1047-D75E-CA6A428EC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899" y="5215470"/>
            <a:ext cx="7412373" cy="119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600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C31E7-4524-E3FA-A84D-89E616DAD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278747"/>
            <a:ext cx="10515600" cy="86378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DFA7C-B9D5-5BAB-3936-484578BA5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495" y="364417"/>
            <a:ext cx="11098305" cy="612154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Can we improve/build more efficient hash function?</a:t>
            </a:r>
          </a:p>
          <a:p>
            <a:r>
              <a:rPr lang="en-US" b="1" dirty="0"/>
              <a:t>Idea:</a:t>
            </a:r>
            <a:r>
              <a:rPr lang="en-US" dirty="0"/>
              <a:t> We can use special structured matrices to increase efficiency, How?</a:t>
            </a:r>
          </a:p>
          <a:p>
            <a:r>
              <a:rPr lang="en-US" dirty="0"/>
              <a:t>Mainly, we will discuss about </a:t>
            </a:r>
            <a:r>
              <a:rPr lang="en-US" b="1" dirty="0">
                <a:solidFill>
                  <a:srgbClr val="FF0000"/>
                </a:solidFill>
              </a:rPr>
              <a:t>cyclic</a:t>
            </a:r>
            <a:r>
              <a:rPr lang="en-US" dirty="0"/>
              <a:t> and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 ideal</a:t>
            </a:r>
            <a:r>
              <a:rPr lang="en-US" dirty="0"/>
              <a:t> lattices</a:t>
            </a:r>
          </a:p>
          <a:p>
            <a:r>
              <a:rPr lang="en-US" b="1" dirty="0">
                <a:solidFill>
                  <a:srgbClr val="C00000"/>
                </a:solidFill>
              </a:rPr>
              <a:t>Cyclic lattices:</a:t>
            </a:r>
          </a:p>
          <a:p>
            <a:r>
              <a:rPr lang="en-US" dirty="0"/>
              <a:t>In this, each column is a cylindrical rotation of the first column. This can be achieved by defining a permutation matrix T</a:t>
            </a:r>
          </a:p>
          <a:p>
            <a:r>
              <a:rPr lang="en-US" dirty="0"/>
              <a:t>With this update, we can reduce the running time from O(</a:t>
            </a:r>
            <a:r>
              <a:rPr lang="en-US" dirty="0" err="1"/>
              <a:t>mn</a:t>
            </a:r>
            <a:r>
              <a:rPr lang="en-US" dirty="0"/>
              <a:t>) to just O(n).</a:t>
            </a:r>
          </a:p>
          <a:p>
            <a:r>
              <a:rPr lang="en-US" dirty="0"/>
              <a:t>Security came for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free</a:t>
            </a:r>
            <a:r>
              <a:rPr lang="en-US" dirty="0"/>
              <a:t>?</a:t>
            </a:r>
          </a:p>
          <a:p>
            <a:r>
              <a:rPr lang="en-US" b="1" dirty="0">
                <a:solidFill>
                  <a:srgbClr val="C00000"/>
                </a:solidFill>
              </a:rPr>
              <a:t>NO!</a:t>
            </a:r>
            <a:endParaRPr lang="en-US" b="1">
              <a:solidFill>
                <a:srgbClr val="C00000"/>
              </a:solidFill>
            </a:endParaRPr>
          </a:p>
          <a:p>
            <a:r>
              <a:rPr lang="en-US" dirty="0"/>
              <a:t>It was observed that, collisions can be found in O(q) time</a:t>
            </a:r>
          </a:p>
        </p:txBody>
      </p:sp>
    </p:spTree>
    <p:extLst>
      <p:ext uri="{BB962C8B-B14F-4D97-AF65-F5344CB8AC3E}">
        <p14:creationId xmlns:p14="http://schemas.microsoft.com/office/powerpoint/2010/main" val="403317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D86CC-ED1B-A660-7CFC-0D728B6BD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301159"/>
            <a:ext cx="10515600" cy="63966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D87F2-0D20-F5B2-2096-FC3222E1B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877" y="454063"/>
            <a:ext cx="10750923" cy="57181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Ideal lattices:</a:t>
            </a:r>
          </a:p>
          <a:p>
            <a:r>
              <a:rPr lang="en-US" dirty="0"/>
              <a:t>Everything was except the permutation matrix, the last column in T was (1,0..,0) it was replaced by –f(</a:t>
            </a:r>
            <a:r>
              <a:rPr lang="en-US" dirty="0" err="1"/>
              <a:t>arbitary</a:t>
            </a:r>
            <a:r>
              <a:rPr lang="en-US" dirty="0"/>
              <a:t> vector which satisfies some properties)</a:t>
            </a:r>
          </a:p>
          <a:p>
            <a:r>
              <a:rPr lang="en-US" dirty="0"/>
              <a:t>So, to the main point! Is it Collision-resistant?</a:t>
            </a:r>
          </a:p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YES!</a:t>
            </a:r>
            <a:endParaRPr lang="en-US" b="1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dirty="0"/>
              <a:t>But, f should satisfy the below properties:</a:t>
            </a:r>
          </a:p>
          <a:p>
            <a:r>
              <a:rPr lang="en-US" sz="2400" dirty="0">
                <a:solidFill>
                  <a:srgbClr val="202122"/>
                </a:solidFill>
                <a:ea typeface="+mn-lt"/>
                <a:cs typeface="+mn-lt"/>
              </a:rPr>
              <a:t>For any two unit vectors </a:t>
            </a:r>
            <a:r>
              <a:rPr lang="en-US" sz="2400" b="1" dirty="0">
                <a:solidFill>
                  <a:srgbClr val="202122"/>
                </a:solidFill>
                <a:ea typeface="+mn-lt"/>
                <a:cs typeface="+mn-lt"/>
              </a:rPr>
              <a:t>u</a:t>
            </a:r>
            <a:r>
              <a:rPr lang="en-US" sz="2400" dirty="0">
                <a:solidFill>
                  <a:srgbClr val="202122"/>
                </a:solidFill>
                <a:ea typeface="+mn-lt"/>
                <a:cs typeface="+mn-lt"/>
              </a:rPr>
              <a:t>, </a:t>
            </a:r>
            <a:r>
              <a:rPr lang="en-US" sz="2400" b="1" dirty="0">
                <a:solidFill>
                  <a:srgbClr val="202122"/>
                </a:solidFill>
                <a:ea typeface="+mn-lt"/>
                <a:cs typeface="+mn-lt"/>
              </a:rPr>
              <a:t>v</a:t>
            </a:r>
            <a:r>
              <a:rPr lang="en-US" sz="2400" dirty="0">
                <a:solidFill>
                  <a:srgbClr val="202122"/>
                </a:solidFill>
                <a:ea typeface="+mn-lt"/>
                <a:cs typeface="+mn-lt"/>
              </a:rPr>
              <a:t>, the vector </a:t>
            </a:r>
            <a:r>
              <a:rPr lang="en-US" sz="2400" b="1" dirty="0">
                <a:solidFill>
                  <a:srgbClr val="202122"/>
                </a:solidFill>
                <a:ea typeface="+mn-lt"/>
                <a:cs typeface="+mn-lt"/>
              </a:rPr>
              <a:t>[</a:t>
            </a:r>
            <a:r>
              <a:rPr lang="en-US" sz="2400" b="1" dirty="0" err="1">
                <a:solidFill>
                  <a:srgbClr val="202122"/>
                </a:solidFill>
                <a:ea typeface="+mn-lt"/>
                <a:cs typeface="+mn-lt"/>
              </a:rPr>
              <a:t>F∗u</a:t>
            </a:r>
            <a:r>
              <a:rPr lang="en-US" sz="2400" b="1" dirty="0">
                <a:solidFill>
                  <a:srgbClr val="202122"/>
                </a:solidFill>
                <a:ea typeface="+mn-lt"/>
                <a:cs typeface="+mn-lt"/>
              </a:rPr>
              <a:t>]v</a:t>
            </a:r>
            <a:r>
              <a:rPr lang="en-US" sz="2400" dirty="0">
                <a:solidFill>
                  <a:srgbClr val="202122"/>
                </a:solidFill>
                <a:ea typeface="+mn-lt"/>
                <a:cs typeface="+mn-lt"/>
              </a:rPr>
              <a:t> has </a:t>
            </a:r>
            <a:r>
              <a:rPr lang="en-US" sz="2400" b="1" dirty="0">
                <a:solidFill>
                  <a:srgbClr val="00B050"/>
                </a:solidFill>
                <a:ea typeface="+mn-lt"/>
                <a:cs typeface="+mn-lt"/>
              </a:rPr>
              <a:t>small (say, polynomial in n) norm</a:t>
            </a:r>
          </a:p>
          <a:p>
            <a:r>
              <a:rPr lang="en-US" sz="2400" dirty="0">
                <a:ea typeface="+mn-lt"/>
                <a:cs typeface="+mn-lt"/>
              </a:rPr>
              <a:t>The polynomial f(x)=x</a:t>
            </a:r>
            <a:r>
              <a:rPr lang="en-US" sz="2400" baseline="30000" dirty="0">
                <a:ea typeface="+mn-lt"/>
                <a:cs typeface="+mn-lt"/>
              </a:rPr>
              <a:t>n</a:t>
            </a:r>
            <a:r>
              <a:rPr lang="en-US" sz="2400" dirty="0">
                <a:ea typeface="+mn-lt"/>
                <a:cs typeface="+mn-lt"/>
              </a:rPr>
              <a:t>+fnx</a:t>
            </a:r>
            <a:r>
              <a:rPr lang="en-US" sz="2400" baseline="30000" dirty="0">
                <a:ea typeface="+mn-lt"/>
                <a:cs typeface="+mn-lt"/>
              </a:rPr>
              <a:t>n-1</a:t>
            </a:r>
            <a:r>
              <a:rPr lang="en-US" sz="2400" dirty="0">
                <a:ea typeface="+mn-lt"/>
                <a:cs typeface="+mn-lt"/>
              </a:rPr>
              <a:t>+⋯+f1∈Z[x] is </a:t>
            </a:r>
            <a:r>
              <a:rPr lang="en-US" sz="2400" b="1" dirty="0">
                <a:solidFill>
                  <a:srgbClr val="0070C0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irreducible</a:t>
            </a:r>
            <a:r>
              <a:rPr lang="en-US" sz="2400" dirty="0">
                <a:ea typeface="+mn-lt"/>
                <a:cs typeface="+mn-lt"/>
              </a:rPr>
              <a:t> over the integers, i.e., it does not factor into the product of integer polynomials of smaller degree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20026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77F71-DA82-BCEC-92E0-557AC9FD9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301159"/>
            <a:ext cx="10515600" cy="63966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5D49-56F7-CBBE-D753-7B02C6BD4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171" y="498886"/>
            <a:ext cx="10952629" cy="56733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Now, lets see how we can construct PKE schemes based on lattices.</a:t>
            </a:r>
          </a:p>
          <a:p>
            <a:r>
              <a:rPr lang="en-US" dirty="0"/>
              <a:t>Basically, there are </a:t>
            </a:r>
            <a:r>
              <a:rPr lang="en-US" dirty="0" err="1"/>
              <a:t>theoritical</a:t>
            </a:r>
            <a:r>
              <a:rPr lang="en-US" dirty="0"/>
              <a:t> (which has strong proof of security but can't be used in practice) &amp; practical(which can be </a:t>
            </a:r>
            <a:r>
              <a:rPr lang="en-US" dirty="0" err="1"/>
              <a:t>efiiciently</a:t>
            </a:r>
            <a:r>
              <a:rPr lang="en-US" dirty="0"/>
              <a:t> used in practice but lacks security proof)</a:t>
            </a:r>
          </a:p>
          <a:p>
            <a:endParaRPr lang="en-US" dirty="0"/>
          </a:p>
          <a:p>
            <a:r>
              <a:rPr lang="en-US" dirty="0"/>
              <a:t>For the start, we will discuss about GGH/HNF public key </a:t>
            </a:r>
            <a:r>
              <a:rPr lang="en-US" dirty="0" err="1"/>
              <a:t>cryposystem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672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67E42-50A9-FDF4-05D7-D82F71D66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505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2EEA4-A0DC-4B2F-B750-49DF351B6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986" y="613073"/>
            <a:ext cx="11509091" cy="55753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The GGH/HNF public key cryptosystem: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The </a:t>
            </a:r>
            <a:r>
              <a:rPr lang="en-US" b="1" dirty="0">
                <a:solidFill>
                  <a:srgbClr val="FF0000"/>
                </a:solidFill>
                <a:ea typeface="+mn-lt"/>
                <a:cs typeface="+mn-lt"/>
              </a:rPr>
              <a:t>private key</a:t>
            </a:r>
            <a:r>
              <a:rPr lang="en-US" dirty="0">
                <a:ea typeface="+mn-lt"/>
                <a:cs typeface="+mn-lt"/>
              </a:rPr>
              <a:t> is a “good” lattice basis B. Typically, a good basis is a basis consisting of short, almost orthogonal vectors. 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rgbClr val="FF0000"/>
                </a:solidFill>
              </a:rPr>
              <a:t>public key</a:t>
            </a:r>
            <a:r>
              <a:rPr lang="en-US" dirty="0"/>
              <a:t> is a "bad" lattice basis H. H is the Hermite normal form of B (analogue of </a:t>
            </a:r>
            <a:r>
              <a:rPr lang="en-US" dirty="0" err="1"/>
              <a:t>reduced</a:t>
            </a:r>
            <a:r>
              <a:rPr lang="en-US" sz="1200" dirty="0" err="1">
                <a:solidFill>
                  <a:srgbClr val="D1D5DB"/>
                </a:solidFill>
              </a:rPr>
              <a:t>r</a:t>
            </a:r>
            <a:r>
              <a:rPr lang="en-US" dirty="0"/>
              <a:t> echelon form).</a:t>
            </a:r>
          </a:p>
          <a:p>
            <a:r>
              <a:rPr lang="en-US" b="1" dirty="0">
                <a:solidFill>
                  <a:srgbClr val="FF0000"/>
                </a:solidFill>
              </a:rPr>
              <a:t>Encryption: </a:t>
            </a:r>
            <a:r>
              <a:rPr lang="en-US" dirty="0"/>
              <a:t>Given a message m = (m1,m2,…,</a:t>
            </a:r>
            <a:r>
              <a:rPr lang="en-US" dirty="0" err="1"/>
              <a:t>mn</a:t>
            </a:r>
            <a:r>
              <a:rPr lang="en-US" dirty="0"/>
              <a:t>),error </a:t>
            </a:r>
            <a:r>
              <a:rPr lang="en-US" dirty="0" err="1"/>
              <a:t>e,Public</a:t>
            </a:r>
            <a:r>
              <a:rPr lang="en-US" dirty="0"/>
              <a:t> key H,  cipher text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c = </a:t>
            </a:r>
            <a:r>
              <a:rPr lang="en-US" b="1" dirty="0" err="1">
                <a:solidFill>
                  <a:schemeClr val="accent6">
                    <a:lumMod val="50000"/>
                  </a:schemeClr>
                </a:solidFill>
              </a:rPr>
              <a:t>m.H+e</a:t>
            </a:r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b="1" dirty="0" err="1">
                <a:solidFill>
                  <a:schemeClr val="accent6">
                    <a:lumMod val="50000"/>
                  </a:schemeClr>
                </a:solidFill>
                <a:latin typeface="Arial"/>
                <a:cs typeface="Arial"/>
              </a:rPr>
              <a:t>Decyption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Arial"/>
                <a:cs typeface="Arial"/>
              </a:rPr>
              <a:t>: </a:t>
            </a:r>
            <a:r>
              <a:rPr lang="en-US" dirty="0">
                <a:latin typeface="Arial"/>
                <a:cs typeface="Arial"/>
              </a:rPr>
              <a:t>Given a cipher c, private key B, </a:t>
            </a:r>
            <a:r>
              <a:rPr lang="en-US" b="1" dirty="0">
                <a:solidFill>
                  <a:srgbClr val="C00000"/>
                </a:solidFill>
                <a:latin typeface="Arial"/>
                <a:cs typeface="Arial"/>
              </a:rPr>
              <a:t>message = c.B</a:t>
            </a:r>
            <a:r>
              <a:rPr lang="en-US" sz="1900" b="1" baseline="30000" dirty="0">
                <a:solidFill>
                  <a:srgbClr val="C00000"/>
                </a:solidFill>
                <a:latin typeface="Arial"/>
                <a:cs typeface="Arial"/>
              </a:rPr>
              <a:t>-1</a:t>
            </a:r>
            <a:r>
              <a:rPr lang="en-US" b="1" dirty="0">
                <a:solidFill>
                  <a:srgbClr val="C00000"/>
                </a:solidFill>
                <a:latin typeface="Arial"/>
                <a:cs typeface="Arial"/>
              </a:rPr>
              <a:t>U</a:t>
            </a:r>
            <a:r>
              <a:rPr lang="en-US" sz="1900" b="1" baseline="30000" dirty="0">
                <a:solidFill>
                  <a:srgbClr val="C00000"/>
                </a:solidFill>
                <a:latin typeface="Arial"/>
                <a:cs typeface="Arial"/>
              </a:rPr>
              <a:t>-1</a:t>
            </a:r>
            <a:endParaRPr lang="en-US" sz="1900" dirty="0">
              <a:solidFill>
                <a:srgbClr val="C00000"/>
              </a:solidFill>
              <a:latin typeface="Arial"/>
              <a:cs typeface="Arial"/>
            </a:endParaRPr>
          </a:p>
          <a:p>
            <a:r>
              <a:rPr lang="en-US" dirty="0"/>
              <a:t>Assuming, e is very small for applying Babai's approximation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19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BrushVTI">
  <a:themeElements>
    <a:clrScheme name="AnalogousFromRegularSeedLeftStep">
      <a:dk1>
        <a:srgbClr val="000000"/>
      </a:dk1>
      <a:lt1>
        <a:srgbClr val="FFFFFF"/>
      </a:lt1>
      <a:dk2>
        <a:srgbClr val="2E3920"/>
      </a:dk2>
      <a:lt2>
        <a:srgbClr val="E8E7E2"/>
      </a:lt2>
      <a:accent1>
        <a:srgbClr val="4D6AC3"/>
      </a:accent1>
      <a:accent2>
        <a:srgbClr val="3B8AB1"/>
      </a:accent2>
      <a:accent3>
        <a:srgbClr val="46B3AA"/>
      </a:accent3>
      <a:accent4>
        <a:srgbClr val="3BB176"/>
      </a:accent4>
      <a:accent5>
        <a:srgbClr val="48B851"/>
      </a:accent5>
      <a:accent6>
        <a:srgbClr val="62B13B"/>
      </a:accent6>
      <a:hlink>
        <a:srgbClr val="997F33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BrushVTI</vt:lpstr>
      <vt:lpstr>Lattice-based Cryptography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687</cp:revision>
  <dcterms:created xsi:type="dcterms:W3CDTF">2023-04-28T10:16:31Z</dcterms:created>
  <dcterms:modified xsi:type="dcterms:W3CDTF">2023-04-28T19:21:26Z</dcterms:modified>
</cp:coreProperties>
</file>

<file path=docProps/thumbnail.jpeg>
</file>